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90" d="100"/>
          <a:sy n="90" d="100"/>
        </p:scale>
        <p:origin x="57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BDFFC-7D40-4FEA-BA3D-64C95100761F}"/>
              </a:ext>
            </a:extLst>
          </p:cNvPr>
          <p:cNvSpPr>
            <a:spLocks noGrp="1"/>
          </p:cNvSpPr>
          <p:nvPr>
            <p:ph type="ctrTitle"/>
          </p:nvPr>
        </p:nvSpPr>
        <p:spPr>
          <a:xfrm>
            <a:off x="1700212" y="2235200"/>
            <a:ext cx="8791575" cy="2387600"/>
          </a:xfrm>
        </p:spPr>
        <p:txBody>
          <a:bodyPr>
            <a:normAutofit fontScale="90000"/>
          </a:bodyPr>
          <a:lstStyle/>
          <a:p>
            <a:r>
              <a:rPr lang="en-US" dirty="0">
                <a:effectLst/>
                <a:latin typeface="Impact" panose="020B0806030902050204" pitchFamily="34" charset="0"/>
              </a:rPr>
              <a:t>Capstone Project – The Battle of Neighborhoods | Finding a Better Place in Scarborough, Toronto</a:t>
            </a:r>
            <a:endParaRPr lang="en-US" dirty="0">
              <a:latin typeface="Impact" panose="020B0806030902050204" pitchFamily="34" charset="0"/>
            </a:endParaRPr>
          </a:p>
        </p:txBody>
      </p:sp>
    </p:spTree>
    <p:extLst>
      <p:ext uri="{BB962C8B-B14F-4D97-AF65-F5344CB8AC3E}">
        <p14:creationId xmlns:p14="http://schemas.microsoft.com/office/powerpoint/2010/main" val="22158709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F5FF1-9C55-4366-BB6D-26A2C3BF5AF1}"/>
              </a:ext>
            </a:extLst>
          </p:cNvPr>
          <p:cNvSpPr>
            <a:spLocks noGrp="1"/>
          </p:cNvSpPr>
          <p:nvPr>
            <p:ph type="title"/>
          </p:nvPr>
        </p:nvSpPr>
        <p:spPr>
          <a:xfrm>
            <a:off x="1141413" y="618518"/>
            <a:ext cx="9905998" cy="5363182"/>
          </a:xfrm>
        </p:spPr>
        <p:txBody>
          <a:bodyPr>
            <a:normAutofit/>
          </a:bodyPr>
          <a:lstStyle/>
          <a:p>
            <a:r>
              <a:rPr lang="en-US" b="0" i="0" dirty="0">
                <a:effectLst/>
                <a:latin typeface="Andalus" panose="02020603050405020304" pitchFamily="18" charset="-78"/>
                <a:cs typeface="Andalus" panose="02020603050405020304" pitchFamily="18" charset="-78"/>
              </a:rPr>
              <a:t>Work Flow:</a:t>
            </a:r>
            <a:br>
              <a:rPr lang="en-US" b="0" i="0" dirty="0">
                <a:effectLst/>
                <a:latin typeface="Andalus" panose="02020603050405020304" pitchFamily="18" charset="-78"/>
                <a:cs typeface="Andalus" panose="02020603050405020304" pitchFamily="18" charset="-78"/>
              </a:rPr>
            </a:br>
            <a:r>
              <a:rPr lang="en-US" b="0" i="0" dirty="0">
                <a:effectLst/>
                <a:latin typeface="Andalus" panose="02020603050405020304" pitchFamily="18" charset="-78"/>
                <a:cs typeface="Andalus" panose="02020603050405020304" pitchFamily="18" charset="-78"/>
              </a:rPr>
              <a:t>Using credentials of Foursquare API features of near-by places of the neighborhoods would be mined. Due to http request limitations the number of places per neighborhood parameter would reasonably be set to 100 and the radius parameter would be set to 500.</a:t>
            </a:r>
            <a:br>
              <a:rPr lang="en-US" b="0" i="0" dirty="0">
                <a:effectLst/>
                <a:latin typeface="Andalus" panose="02020603050405020304" pitchFamily="18" charset="-78"/>
                <a:cs typeface="Andalus" panose="02020603050405020304" pitchFamily="18" charset="-78"/>
              </a:rPr>
            </a:br>
            <a:r>
              <a:rPr lang="en-US" b="0" i="0" dirty="0">
                <a:effectLst/>
                <a:latin typeface="Andalus" panose="02020603050405020304" pitchFamily="18" charset="-78"/>
                <a:cs typeface="Andalus" panose="02020603050405020304" pitchFamily="18" charset="-78"/>
              </a:rPr>
              <a:t>would be set to 500.</a:t>
            </a:r>
            <a:br>
              <a:rPr lang="en-US" b="0" i="0" dirty="0">
                <a:effectLst/>
                <a:latin typeface="Andalus" panose="02020603050405020304" pitchFamily="18" charset="-78"/>
                <a:cs typeface="Andalus" panose="02020603050405020304" pitchFamily="18" charset="-78"/>
              </a:rPr>
            </a:br>
            <a:endParaRPr lang="en-US"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494468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F0625-FE80-46D5-8727-7424A82F7ED7}"/>
              </a:ext>
            </a:extLst>
          </p:cNvPr>
          <p:cNvSpPr>
            <a:spLocks noGrp="1"/>
          </p:cNvSpPr>
          <p:nvPr>
            <p:ph type="title"/>
          </p:nvPr>
        </p:nvSpPr>
        <p:spPr/>
        <p:txBody>
          <a:bodyPr>
            <a:normAutofit fontScale="90000"/>
          </a:bodyPr>
          <a:lstStyle/>
          <a:p>
            <a:r>
              <a:rPr lang="en-US" b="0" i="0" dirty="0">
                <a:effectLst/>
                <a:latin typeface="Lincoln-ProximaNova-Reg"/>
              </a:rPr>
              <a:t>4. Results Section</a:t>
            </a:r>
            <a:br>
              <a:rPr lang="en-US" b="0" i="0" dirty="0">
                <a:effectLst/>
                <a:latin typeface="Lincoln-ProximaNova-Reg"/>
              </a:rPr>
            </a:br>
            <a:r>
              <a:rPr lang="en-US" b="1" i="0" dirty="0">
                <a:effectLst/>
                <a:latin typeface="Arial" panose="020B0604020202020204" pitchFamily="34" charset="0"/>
              </a:rPr>
              <a:t>Map of Clusters in Scarborough</a:t>
            </a:r>
            <a:br>
              <a:rPr lang="en-US" b="0" i="0" dirty="0">
                <a:solidFill>
                  <a:srgbClr val="333333"/>
                </a:solidFill>
                <a:effectLst/>
                <a:latin typeface="Arial" panose="020B0604020202020204" pitchFamily="34" charset="0"/>
              </a:rPr>
            </a:br>
            <a:endParaRPr lang="en-US" dirty="0"/>
          </a:p>
        </p:txBody>
      </p:sp>
      <p:pic>
        <p:nvPicPr>
          <p:cNvPr id="5" name="Content Placeholder 4">
            <a:extLst>
              <a:ext uri="{FF2B5EF4-FFF2-40B4-BE49-F238E27FC236}">
                <a16:creationId xmlns:a16="http://schemas.microsoft.com/office/drawing/2014/main" id="{7A4AA11A-8865-4B2B-8772-A172F3D550D8}"/>
              </a:ext>
            </a:extLst>
          </p:cNvPr>
          <p:cNvPicPr>
            <a:picLocks noGrp="1" noChangeAspect="1"/>
          </p:cNvPicPr>
          <p:nvPr>
            <p:ph idx="1"/>
          </p:nvPr>
        </p:nvPicPr>
        <p:blipFill>
          <a:blip r:embed="rId2"/>
          <a:stretch>
            <a:fillRect/>
          </a:stretch>
        </p:blipFill>
        <p:spPr>
          <a:xfrm>
            <a:off x="1141413" y="1695450"/>
            <a:ext cx="9905997" cy="4544032"/>
          </a:xfrm>
        </p:spPr>
      </p:pic>
    </p:spTree>
    <p:extLst>
      <p:ext uri="{BB962C8B-B14F-4D97-AF65-F5344CB8AC3E}">
        <p14:creationId xmlns:p14="http://schemas.microsoft.com/office/powerpoint/2010/main" val="2637849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19A1-DD0A-4B73-8F64-47E584C39F6D}"/>
              </a:ext>
            </a:extLst>
          </p:cNvPr>
          <p:cNvSpPr>
            <a:spLocks noGrp="1"/>
          </p:cNvSpPr>
          <p:nvPr>
            <p:ph type="title"/>
          </p:nvPr>
        </p:nvSpPr>
        <p:spPr/>
        <p:txBody>
          <a:bodyPr>
            <a:normAutofit/>
          </a:bodyPr>
          <a:lstStyle/>
          <a:p>
            <a:r>
              <a:rPr lang="en-US" sz="2400" b="1" i="0" dirty="0">
                <a:solidFill>
                  <a:srgbClr val="333333"/>
                </a:solidFill>
                <a:effectLst/>
                <a:latin typeface="Arial" panose="020B0604020202020204" pitchFamily="34" charset="0"/>
              </a:rPr>
              <a:t>Average Housing Price by Clusters in Scarborough</a:t>
            </a:r>
            <a:endParaRPr lang="en-US" sz="2400" dirty="0"/>
          </a:p>
        </p:txBody>
      </p:sp>
      <p:pic>
        <p:nvPicPr>
          <p:cNvPr id="5" name="Content Placeholder 4">
            <a:extLst>
              <a:ext uri="{FF2B5EF4-FFF2-40B4-BE49-F238E27FC236}">
                <a16:creationId xmlns:a16="http://schemas.microsoft.com/office/drawing/2014/main" id="{1C8E37BA-AB2C-488B-A573-5DCB724AFE1B}"/>
              </a:ext>
            </a:extLst>
          </p:cNvPr>
          <p:cNvPicPr>
            <a:picLocks noGrp="1" noChangeAspect="1"/>
          </p:cNvPicPr>
          <p:nvPr>
            <p:ph idx="1"/>
          </p:nvPr>
        </p:nvPicPr>
        <p:blipFill>
          <a:blip r:embed="rId2"/>
          <a:stretch>
            <a:fillRect/>
          </a:stretch>
        </p:blipFill>
        <p:spPr>
          <a:xfrm>
            <a:off x="1141413" y="1943100"/>
            <a:ext cx="9488488" cy="3848100"/>
          </a:xfrm>
        </p:spPr>
      </p:pic>
    </p:spTree>
    <p:extLst>
      <p:ext uri="{BB962C8B-B14F-4D97-AF65-F5344CB8AC3E}">
        <p14:creationId xmlns:p14="http://schemas.microsoft.com/office/powerpoint/2010/main" val="370000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72116-C012-452C-83F4-8A2E9A6C26E0}"/>
              </a:ext>
            </a:extLst>
          </p:cNvPr>
          <p:cNvSpPr>
            <a:spLocks noGrp="1"/>
          </p:cNvSpPr>
          <p:nvPr>
            <p:ph type="title"/>
          </p:nvPr>
        </p:nvSpPr>
        <p:spPr/>
        <p:txBody>
          <a:bodyPr>
            <a:normAutofit/>
          </a:bodyPr>
          <a:lstStyle/>
          <a:p>
            <a:r>
              <a:rPr lang="en-US" sz="2800" b="1" i="0" dirty="0">
                <a:solidFill>
                  <a:srgbClr val="333333"/>
                </a:solidFill>
                <a:effectLst/>
                <a:latin typeface="Arial" panose="020B0604020202020204" pitchFamily="34" charset="0"/>
              </a:rPr>
              <a:t>School Ratings by Clusters in Scarborough</a:t>
            </a:r>
            <a:endParaRPr lang="en-US" sz="2800" dirty="0"/>
          </a:p>
        </p:txBody>
      </p:sp>
      <p:pic>
        <p:nvPicPr>
          <p:cNvPr id="5" name="Content Placeholder 4">
            <a:extLst>
              <a:ext uri="{FF2B5EF4-FFF2-40B4-BE49-F238E27FC236}">
                <a16:creationId xmlns:a16="http://schemas.microsoft.com/office/drawing/2014/main" id="{BE9C5DAA-344C-4E45-A599-F6C90BE2372B}"/>
              </a:ext>
            </a:extLst>
          </p:cNvPr>
          <p:cNvPicPr>
            <a:picLocks noGrp="1" noChangeAspect="1"/>
          </p:cNvPicPr>
          <p:nvPr>
            <p:ph idx="1"/>
          </p:nvPr>
        </p:nvPicPr>
        <p:blipFill>
          <a:blip r:embed="rId2"/>
          <a:stretch>
            <a:fillRect/>
          </a:stretch>
        </p:blipFill>
        <p:spPr>
          <a:xfrm>
            <a:off x="1141412" y="1733550"/>
            <a:ext cx="9905997" cy="4057650"/>
          </a:xfrm>
        </p:spPr>
      </p:pic>
    </p:spTree>
    <p:extLst>
      <p:ext uri="{BB962C8B-B14F-4D97-AF65-F5344CB8AC3E}">
        <p14:creationId xmlns:p14="http://schemas.microsoft.com/office/powerpoint/2010/main" val="40618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4907A-6FE8-4EA5-B293-2892E21D65F9}"/>
              </a:ext>
            </a:extLst>
          </p:cNvPr>
          <p:cNvSpPr>
            <a:spLocks noGrp="1"/>
          </p:cNvSpPr>
          <p:nvPr>
            <p:ph type="title"/>
          </p:nvPr>
        </p:nvSpPr>
        <p:spPr>
          <a:xfrm>
            <a:off x="1141413" y="618518"/>
            <a:ext cx="9905998" cy="5896582"/>
          </a:xfrm>
        </p:spPr>
        <p:txBody>
          <a:bodyPr>
            <a:noAutofit/>
          </a:bodyPr>
          <a:lstStyle/>
          <a:p>
            <a:r>
              <a:rPr lang="en-US" sz="2400" b="0" i="0" dirty="0">
                <a:effectLst/>
                <a:latin typeface="Andalus" panose="02020603050405020304" pitchFamily="18" charset="-78"/>
                <a:cs typeface="Andalus" panose="02020603050405020304" pitchFamily="18" charset="-78"/>
              </a:rPr>
              <a:t>The Location:</a:t>
            </a:r>
            <a:br>
              <a:rPr lang="en-US" sz="2400" b="0" i="0" dirty="0">
                <a:effectLst/>
                <a:latin typeface="Andalus" panose="02020603050405020304" pitchFamily="18" charset="-78"/>
                <a:cs typeface="Andalus" panose="02020603050405020304" pitchFamily="18" charset="-78"/>
              </a:rPr>
            </a:br>
            <a:r>
              <a:rPr lang="en-US" sz="2400" b="0" i="0" dirty="0">
                <a:effectLst/>
                <a:latin typeface="Andalus" panose="02020603050405020304" pitchFamily="18" charset="-78"/>
                <a:cs typeface="Andalus" panose="02020603050405020304" pitchFamily="18" charset="-78"/>
              </a:rPr>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br>
              <a:rPr lang="en-US" sz="2400" b="0" i="0" dirty="0">
                <a:effectLst/>
                <a:latin typeface="Andalus" panose="02020603050405020304" pitchFamily="18" charset="-78"/>
                <a:cs typeface="Andalus" panose="02020603050405020304" pitchFamily="18" charset="-78"/>
              </a:rPr>
            </a:br>
            <a:r>
              <a:rPr lang="en-US" sz="2400" b="0" i="0" dirty="0">
                <a:effectLst/>
                <a:latin typeface="Andalus" panose="02020603050405020304" pitchFamily="18" charset="-78"/>
                <a:cs typeface="Andalus" panose="02020603050405020304" pitchFamily="18" charset="-78"/>
              </a:rPr>
              <a:t>Foursquare API:</a:t>
            </a:r>
            <a:br>
              <a:rPr lang="en-US" sz="2400" b="0" i="0" dirty="0">
                <a:effectLst/>
                <a:latin typeface="Andalus" panose="02020603050405020304" pitchFamily="18" charset="-78"/>
                <a:cs typeface="Andalus" panose="02020603050405020304" pitchFamily="18" charset="-78"/>
              </a:rPr>
            </a:br>
            <a:r>
              <a:rPr lang="en-US" sz="2400" b="0" i="0" dirty="0">
                <a:effectLst/>
                <a:latin typeface="Andalus" panose="02020603050405020304" pitchFamily="18" charset="-78"/>
                <a:cs typeface="Andalus" panose="02020603050405020304" pitchFamily="18" charset="-78"/>
              </a:rPr>
              <a:t>This Capstone project have used Four-square API as its prime data gathering source as it has a database of millions of places, especially their places API which provides the ability to perform location search, location sharing and details about a business.</a:t>
            </a:r>
            <a:br>
              <a:rPr lang="en-US" sz="2400" b="0" i="0" dirty="0">
                <a:effectLst/>
                <a:latin typeface="Arial" panose="020B0604020202020204" pitchFamily="34" charset="0"/>
              </a:rPr>
            </a:br>
            <a:endParaRPr lang="en-US" sz="2400" dirty="0"/>
          </a:p>
        </p:txBody>
      </p:sp>
    </p:spTree>
    <p:extLst>
      <p:ext uri="{BB962C8B-B14F-4D97-AF65-F5344CB8AC3E}">
        <p14:creationId xmlns:p14="http://schemas.microsoft.com/office/powerpoint/2010/main" val="2823333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F69F1-AA84-4E8F-BE60-0A05AA80C0EB}"/>
              </a:ext>
            </a:extLst>
          </p:cNvPr>
          <p:cNvSpPr>
            <a:spLocks noGrp="1"/>
          </p:cNvSpPr>
          <p:nvPr>
            <p:ph type="title"/>
          </p:nvPr>
        </p:nvSpPr>
        <p:spPr>
          <a:xfrm>
            <a:off x="1141413" y="618518"/>
            <a:ext cx="9905998" cy="5896582"/>
          </a:xfrm>
        </p:spPr>
        <p:txBody>
          <a:bodyPr>
            <a:normAutofit fontScale="90000"/>
          </a:bodyPr>
          <a:lstStyle/>
          <a:p>
            <a:r>
              <a:rPr lang="en-US" dirty="0">
                <a:latin typeface="Andalus" panose="02020603050405020304" pitchFamily="18" charset="-78"/>
                <a:cs typeface="Andalus" panose="02020603050405020304" pitchFamily="18" charset="-78"/>
              </a:rPr>
              <a:t>5. Discussion Section</a:t>
            </a:r>
            <a:br>
              <a:rPr lang="en-US" dirty="0">
                <a:latin typeface="Andalus" panose="02020603050405020304" pitchFamily="18" charset="-78"/>
                <a:cs typeface="Andalus" panose="02020603050405020304" pitchFamily="18" charset="-78"/>
              </a:rPr>
            </a:br>
            <a:r>
              <a:rPr lang="en-US" dirty="0">
                <a:latin typeface="Andalus" panose="02020603050405020304" pitchFamily="18" charset="-78"/>
                <a:cs typeface="Andalus" panose="02020603050405020304" pitchFamily="18" charset="-78"/>
              </a:rPr>
              <a:t>Problem Which Tried to Solve:</a:t>
            </a:r>
            <a:br>
              <a:rPr lang="en-US" dirty="0">
                <a:latin typeface="Andalus" panose="02020603050405020304" pitchFamily="18" charset="-78"/>
                <a:cs typeface="Andalus" panose="02020603050405020304" pitchFamily="18" charset="-78"/>
              </a:rPr>
            </a:br>
            <a:r>
              <a:rPr lang="en-US" dirty="0">
                <a:latin typeface="Andalus" panose="02020603050405020304" pitchFamily="18" charset="-78"/>
                <a:cs typeface="Andalus" panose="02020603050405020304" pitchFamily="18" charset="-78"/>
              </a:rPr>
              <a:t>The major purpose of this project, is to suggest a better neighborhood in a new city for the person who are </a:t>
            </a:r>
            <a:r>
              <a:rPr lang="en-US" dirty="0" err="1">
                <a:latin typeface="Andalus" panose="02020603050405020304" pitchFamily="18" charset="-78"/>
                <a:cs typeface="Andalus" panose="02020603050405020304" pitchFamily="18" charset="-78"/>
              </a:rPr>
              <a:t>shiffting</a:t>
            </a:r>
            <a:r>
              <a:rPr lang="en-US" dirty="0">
                <a:latin typeface="Andalus" panose="02020603050405020304" pitchFamily="18" charset="-78"/>
                <a:cs typeface="Andalus" panose="02020603050405020304" pitchFamily="18" charset="-78"/>
              </a:rPr>
              <a:t> there. Social presence in society in terms of like minded people. Connectivity to the airport, bus stand, city center, markets and other daily needs things nearby.</a:t>
            </a:r>
            <a:br>
              <a:rPr lang="en-US" dirty="0">
                <a:latin typeface="Andalus" panose="02020603050405020304" pitchFamily="18" charset="-78"/>
                <a:cs typeface="Andalus" panose="02020603050405020304" pitchFamily="18" charset="-78"/>
              </a:rPr>
            </a:br>
            <a:br>
              <a:rPr lang="en-US" dirty="0">
                <a:latin typeface="Andalus" panose="02020603050405020304" pitchFamily="18" charset="-78"/>
                <a:cs typeface="Andalus" panose="02020603050405020304" pitchFamily="18" charset="-78"/>
              </a:rPr>
            </a:br>
            <a:r>
              <a:rPr lang="en-US" dirty="0">
                <a:latin typeface="Andalus" panose="02020603050405020304" pitchFamily="18" charset="-78"/>
                <a:cs typeface="Andalus" panose="02020603050405020304" pitchFamily="18" charset="-78"/>
              </a:rPr>
              <a:t>Sorted list of house in terms of housing prices in a ascending or descending order</a:t>
            </a:r>
            <a:br>
              <a:rPr lang="en-US" dirty="0">
                <a:latin typeface="Andalus" panose="02020603050405020304" pitchFamily="18" charset="-78"/>
                <a:cs typeface="Andalus" panose="02020603050405020304" pitchFamily="18" charset="-78"/>
              </a:rPr>
            </a:br>
            <a:r>
              <a:rPr lang="en-US" dirty="0">
                <a:latin typeface="Andalus" panose="02020603050405020304" pitchFamily="18" charset="-78"/>
                <a:cs typeface="Andalus" panose="02020603050405020304" pitchFamily="18" charset="-78"/>
              </a:rPr>
              <a:t>Sorted list of schools in terms of location, fees, rating and reviews</a:t>
            </a:r>
          </a:p>
        </p:txBody>
      </p:sp>
    </p:spTree>
    <p:extLst>
      <p:ext uri="{BB962C8B-B14F-4D97-AF65-F5344CB8AC3E}">
        <p14:creationId xmlns:p14="http://schemas.microsoft.com/office/powerpoint/2010/main" val="844388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31C35-EB22-4F76-8129-AD8C8398B945}"/>
              </a:ext>
            </a:extLst>
          </p:cNvPr>
          <p:cNvSpPr>
            <a:spLocks noGrp="1"/>
          </p:cNvSpPr>
          <p:nvPr>
            <p:ph type="title"/>
          </p:nvPr>
        </p:nvSpPr>
        <p:spPr>
          <a:xfrm>
            <a:off x="1141413" y="618518"/>
            <a:ext cx="9905998" cy="5896582"/>
          </a:xfrm>
        </p:spPr>
        <p:txBody>
          <a:bodyPr>
            <a:normAutofit/>
          </a:bodyPr>
          <a:lstStyle/>
          <a:p>
            <a:r>
              <a:rPr lang="en-US" sz="2400" dirty="0">
                <a:latin typeface="Andalus" panose="02020603050405020304" pitchFamily="18" charset="-78"/>
                <a:cs typeface="Andalus" panose="02020603050405020304" pitchFamily="18" charset="-78"/>
              </a:rPr>
              <a:t>6. Conclusion Section</a:t>
            </a:r>
            <a:br>
              <a:rPr lang="en-US" sz="2400" dirty="0">
                <a:latin typeface="Andalus" panose="02020603050405020304" pitchFamily="18" charset="-78"/>
                <a:cs typeface="Andalus" panose="02020603050405020304" pitchFamily="18" charset="-78"/>
              </a:rPr>
            </a:br>
            <a:r>
              <a:rPr lang="en-US" sz="2400" dirty="0">
                <a:latin typeface="Andalus" panose="02020603050405020304" pitchFamily="18" charset="-78"/>
                <a:cs typeface="Andalus" panose="02020603050405020304" pitchFamily="18" charset="-78"/>
              </a:rPr>
              <a:t>In this Capstone project, using k-means cluster algorithm I separated the neighborhood into 10(Ten) different clusters and for 103 different latitude and longitude from dataset, which have very-similar neighborhoods around them. Using the charts above results presented to a particular neighborhood based on average house prices and school rating have been made.</a:t>
            </a:r>
            <a:br>
              <a:rPr lang="en-US" sz="2400" dirty="0">
                <a:latin typeface="Andalus" panose="02020603050405020304" pitchFamily="18" charset="-78"/>
                <a:cs typeface="Andalus" panose="02020603050405020304" pitchFamily="18" charset="-78"/>
              </a:rPr>
            </a:br>
            <a:br>
              <a:rPr lang="en-US" sz="2400" dirty="0">
                <a:latin typeface="Andalus" panose="02020603050405020304" pitchFamily="18" charset="-78"/>
                <a:cs typeface="Andalus" panose="02020603050405020304" pitchFamily="18" charset="-78"/>
              </a:rPr>
            </a:br>
            <a:r>
              <a:rPr lang="en-US" sz="2400" dirty="0">
                <a:latin typeface="Andalus" panose="02020603050405020304" pitchFamily="18" charset="-78"/>
                <a:cs typeface="Andalus" panose="02020603050405020304" pitchFamily="18" charset="-78"/>
              </a:rPr>
              <a:t>I feel rewarded with the efforts and believe this course with all the topics covered is well worthy of appreciation.</a:t>
            </a:r>
            <a:br>
              <a:rPr lang="en-US" sz="2400" dirty="0">
                <a:latin typeface="Andalus" panose="02020603050405020304" pitchFamily="18" charset="-78"/>
                <a:cs typeface="Andalus" panose="02020603050405020304" pitchFamily="18" charset="-78"/>
              </a:rPr>
            </a:br>
            <a:r>
              <a:rPr lang="en-US" sz="2400" dirty="0">
                <a:latin typeface="Andalus" panose="02020603050405020304" pitchFamily="18" charset="-78"/>
                <a:cs typeface="Andalus" panose="02020603050405020304" pitchFamily="18" charset="-78"/>
              </a:rPr>
              <a:t>This project has shown me a practical application to resolve a real situation that has impacting personal and financial impact using Data Science tools.</a:t>
            </a:r>
            <a:br>
              <a:rPr lang="en-US" sz="2400" dirty="0">
                <a:latin typeface="Andalus" panose="02020603050405020304" pitchFamily="18" charset="-78"/>
                <a:cs typeface="Andalus" panose="02020603050405020304" pitchFamily="18" charset="-78"/>
              </a:rPr>
            </a:br>
            <a:r>
              <a:rPr lang="en-US" sz="2400" dirty="0">
                <a:latin typeface="Andalus" panose="02020603050405020304" pitchFamily="18" charset="-78"/>
                <a:cs typeface="Andalus" panose="02020603050405020304" pitchFamily="18" charset="-78"/>
              </a:rPr>
              <a:t>The mapping with Folium is a very powerful technique to consolidate information and make the analysis and decision better with confidence.</a:t>
            </a:r>
          </a:p>
        </p:txBody>
      </p:sp>
    </p:spTree>
    <p:extLst>
      <p:ext uri="{BB962C8B-B14F-4D97-AF65-F5344CB8AC3E}">
        <p14:creationId xmlns:p14="http://schemas.microsoft.com/office/powerpoint/2010/main" val="2576761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16286-8E68-4152-B9DC-4621C4D2B725}"/>
              </a:ext>
            </a:extLst>
          </p:cNvPr>
          <p:cNvSpPr>
            <a:spLocks noGrp="1"/>
          </p:cNvSpPr>
          <p:nvPr>
            <p:ph type="title"/>
          </p:nvPr>
        </p:nvSpPr>
        <p:spPr>
          <a:xfrm>
            <a:off x="1141413" y="0"/>
            <a:ext cx="9905998" cy="6591300"/>
          </a:xfrm>
        </p:spPr>
        <p:txBody>
          <a:bodyPr>
            <a:noAutofit/>
          </a:bodyPr>
          <a:lstStyle/>
          <a:p>
            <a:r>
              <a:rPr lang="en-US" sz="2000" dirty="0">
                <a:latin typeface="Andalus" panose="02020603050405020304" pitchFamily="18" charset="-78"/>
                <a:cs typeface="Andalus" panose="02020603050405020304" pitchFamily="18" charset="-78"/>
              </a:rPr>
              <a:t>Future Works:</a:t>
            </a: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This Capstone project can be continued for making it more precise in terms to find best house in Scarborough. Best means on the basis of all required things(daily needs or things we need to live a better life) around and also in terms of cost effective.</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Libraries Which are Used to </a:t>
            </a:r>
            <a:r>
              <a:rPr lang="en-US" sz="2000" dirty="0" err="1">
                <a:latin typeface="Andalus" panose="02020603050405020304" pitchFamily="18" charset="-78"/>
                <a:cs typeface="Andalus" panose="02020603050405020304" pitchFamily="18" charset="-78"/>
              </a:rPr>
              <a:t>Develope</a:t>
            </a:r>
            <a:r>
              <a:rPr lang="en-US" sz="2000" dirty="0">
                <a:latin typeface="Andalus" panose="02020603050405020304" pitchFamily="18" charset="-78"/>
                <a:cs typeface="Andalus" panose="02020603050405020304" pitchFamily="18" charset="-78"/>
              </a:rPr>
              <a:t> the Project:</a:t>
            </a: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Pandas: For creating and manipulating </a:t>
            </a:r>
            <a:r>
              <a:rPr lang="en-US" sz="2000" dirty="0" err="1">
                <a:latin typeface="Andalus" panose="02020603050405020304" pitchFamily="18" charset="-78"/>
                <a:cs typeface="Andalus" panose="02020603050405020304" pitchFamily="18" charset="-78"/>
              </a:rPr>
              <a:t>dataframes</a:t>
            </a:r>
            <a:r>
              <a:rPr lang="en-US" sz="2000" dirty="0">
                <a:latin typeface="Andalus" panose="02020603050405020304" pitchFamily="18" charset="-78"/>
                <a:cs typeface="Andalus" panose="02020603050405020304" pitchFamily="18" charset="-78"/>
              </a:rPr>
              <a:t>.</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Folium: Python visualization library would be used to visualize the neighborhoods cluster distribution of using interactive leaflet map.</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Scikit Learn: For importing k-means clustering.</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JSON: Library to handle JSON files.</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XML: To separate data from presentation and XML stores data in plain text format.</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Geocoder: To retrieve Location Data.</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Beautiful Soup and Requests: To scrap and library to handle http requests.</a:t>
            </a:r>
            <a:br>
              <a:rPr lang="en-US" sz="2000" dirty="0">
                <a:latin typeface="Andalus" panose="02020603050405020304" pitchFamily="18" charset="-78"/>
                <a:cs typeface="Andalus" panose="02020603050405020304" pitchFamily="18" charset="-78"/>
              </a:rPr>
            </a:br>
            <a:br>
              <a:rPr lang="en-US" sz="2000" dirty="0">
                <a:latin typeface="Andalus" panose="02020603050405020304" pitchFamily="18" charset="-78"/>
                <a:cs typeface="Andalus" panose="02020603050405020304" pitchFamily="18" charset="-78"/>
              </a:rPr>
            </a:br>
            <a:r>
              <a:rPr lang="en-US" sz="2000" dirty="0">
                <a:latin typeface="Andalus" panose="02020603050405020304" pitchFamily="18" charset="-78"/>
                <a:cs typeface="Andalus" panose="02020603050405020304" pitchFamily="18" charset="-78"/>
              </a:rPr>
              <a:t>Matplotlib: Python Plotting Module.</a:t>
            </a:r>
          </a:p>
        </p:txBody>
      </p:sp>
    </p:spTree>
    <p:extLst>
      <p:ext uri="{BB962C8B-B14F-4D97-AF65-F5344CB8AC3E}">
        <p14:creationId xmlns:p14="http://schemas.microsoft.com/office/powerpoint/2010/main" val="707076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E875E-624D-4DA9-8E72-DAFEA26ECCC8}"/>
              </a:ext>
            </a:extLst>
          </p:cNvPr>
          <p:cNvSpPr>
            <a:spLocks noGrp="1"/>
          </p:cNvSpPr>
          <p:nvPr>
            <p:ph type="title"/>
          </p:nvPr>
        </p:nvSpPr>
        <p:spPr>
          <a:xfrm>
            <a:off x="1141413" y="618518"/>
            <a:ext cx="9905998" cy="5515582"/>
          </a:xfrm>
        </p:spPr>
        <p:txBody>
          <a:bodyPr>
            <a:noAutofit/>
          </a:bodyPr>
          <a:lstStyle/>
          <a:p>
            <a:r>
              <a:rPr lang="en-US" sz="2500" b="0" i="0" dirty="0">
                <a:effectLst/>
                <a:latin typeface="Andalus" panose="02020603050405020304" pitchFamily="18" charset="-78"/>
                <a:cs typeface="Andalus" panose="02020603050405020304" pitchFamily="18" charset="-78"/>
              </a:rPr>
              <a:t>1. Introduction:</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The purpose of this Capstone Project is to help people in exploring better facilities around their neighborhood. It will help people making smart and efficient decision on selecting great neighborhood out of numbers of other neighborhoods in Scarborough, </a:t>
            </a:r>
            <a:r>
              <a:rPr lang="en-US" sz="2500" b="0" i="0" dirty="0" err="1">
                <a:effectLst/>
                <a:latin typeface="Andalus" panose="02020603050405020304" pitchFamily="18" charset="-78"/>
                <a:cs typeface="Andalus" panose="02020603050405020304" pitchFamily="18" charset="-78"/>
              </a:rPr>
              <a:t>Toranto</a:t>
            </a:r>
            <a:r>
              <a:rPr lang="en-US" sz="2500" b="0" i="0" dirty="0">
                <a:effectLst/>
                <a:latin typeface="Andalus" panose="02020603050405020304" pitchFamily="18" charset="-78"/>
                <a:cs typeface="Andalus" panose="02020603050405020304" pitchFamily="18" charset="-78"/>
              </a:rPr>
              <a:t>.</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Lots of people are migrating to various states of Canada and needed lots of research for good housing prices and </a:t>
            </a:r>
            <a:r>
              <a:rPr lang="en-US" sz="2500" b="0" i="0" dirty="0" err="1">
                <a:effectLst/>
                <a:latin typeface="Andalus" panose="02020603050405020304" pitchFamily="18" charset="-78"/>
                <a:cs typeface="Andalus" panose="02020603050405020304" pitchFamily="18" charset="-78"/>
              </a:rPr>
              <a:t>reputated</a:t>
            </a:r>
            <a:r>
              <a:rPr lang="en-US" sz="2500" b="0" i="0" dirty="0">
                <a:effectLst/>
                <a:latin typeface="Andalus" panose="02020603050405020304" pitchFamily="18" charset="-78"/>
                <a:cs typeface="Andalus" panose="02020603050405020304" pitchFamily="18" charset="-78"/>
              </a:rPr>
              <a:t> schools for their children. This project is for those people who are looking for better neighborhoods. For ease of accessing to Cafe, School, Super market, medical shops, grocery shops, mall, theatre, hospital, like minded people, etc.</a:t>
            </a:r>
            <a:br>
              <a:rPr lang="en-US" sz="2500" b="0" i="0" dirty="0">
                <a:solidFill>
                  <a:srgbClr val="333333"/>
                </a:solidFill>
                <a:effectLst/>
                <a:latin typeface="Andalus" panose="02020603050405020304" pitchFamily="18" charset="-78"/>
                <a:cs typeface="Andalus" panose="02020603050405020304" pitchFamily="18" charset="-78"/>
              </a:rPr>
            </a:br>
            <a:endParaRPr lang="en-US" sz="2500"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2066206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A6C02-A357-4D3F-B135-213E479338E3}"/>
              </a:ext>
            </a:extLst>
          </p:cNvPr>
          <p:cNvSpPr>
            <a:spLocks noGrp="1"/>
          </p:cNvSpPr>
          <p:nvPr>
            <p:ph type="title"/>
          </p:nvPr>
        </p:nvSpPr>
        <p:spPr>
          <a:xfrm>
            <a:off x="1141413" y="618518"/>
            <a:ext cx="9905998" cy="5629882"/>
          </a:xfrm>
        </p:spPr>
        <p:txBody>
          <a:bodyPr>
            <a:normAutofit/>
          </a:bodyPr>
          <a:lstStyle/>
          <a:p>
            <a:r>
              <a:rPr lang="en-US" sz="2500" b="0" i="0" dirty="0">
                <a:effectLst/>
                <a:latin typeface="Andalus" panose="02020603050405020304" pitchFamily="18" charset="-78"/>
                <a:cs typeface="Andalus" panose="02020603050405020304" pitchFamily="18" charset="-78"/>
              </a:rPr>
              <a:t>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sz="2500" b="0" i="0" dirty="0" err="1">
                <a:effectLst/>
                <a:latin typeface="Andalus" panose="02020603050405020304" pitchFamily="18" charset="-78"/>
                <a:cs typeface="Andalus" panose="02020603050405020304" pitchFamily="18" charset="-78"/>
              </a:rPr>
              <a:t>freash</a:t>
            </a:r>
            <a:r>
              <a:rPr lang="en-US" sz="2500" b="0" i="0" dirty="0">
                <a:effectLst/>
                <a:latin typeface="Andalus" panose="02020603050405020304" pitchFamily="18" charset="-78"/>
                <a:cs typeface="Andalus" panose="02020603050405020304" pitchFamily="18" charset="-78"/>
              </a:rPr>
              <a:t> and waste water and excrement conveyed in sewers and recreational facilities.</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It will help people to get awareness of the area and neighborhood before moving to a new city, state, country or place for their work or to start a new fresh life.</a:t>
            </a:r>
            <a:br>
              <a:rPr lang="en-US" sz="2500" b="0" i="0" dirty="0">
                <a:effectLst/>
                <a:latin typeface="Arial" panose="020B0604020202020204" pitchFamily="34" charset="0"/>
              </a:rPr>
            </a:br>
            <a:endParaRPr lang="en-US" sz="2500" dirty="0"/>
          </a:p>
        </p:txBody>
      </p:sp>
    </p:spTree>
    <p:extLst>
      <p:ext uri="{BB962C8B-B14F-4D97-AF65-F5344CB8AC3E}">
        <p14:creationId xmlns:p14="http://schemas.microsoft.com/office/powerpoint/2010/main" val="511818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F33A7-B5E2-4BDE-BC0A-C058DAA20B24}"/>
              </a:ext>
            </a:extLst>
          </p:cNvPr>
          <p:cNvSpPr>
            <a:spLocks noGrp="1"/>
          </p:cNvSpPr>
          <p:nvPr>
            <p:ph type="title"/>
          </p:nvPr>
        </p:nvSpPr>
        <p:spPr>
          <a:xfrm>
            <a:off x="1141413" y="618518"/>
            <a:ext cx="9905998" cy="5820382"/>
          </a:xfrm>
        </p:spPr>
        <p:txBody>
          <a:bodyPr>
            <a:noAutofit/>
          </a:bodyPr>
          <a:lstStyle/>
          <a:p>
            <a:r>
              <a:rPr lang="en-US" sz="2000" b="0" i="0" dirty="0">
                <a:effectLst/>
                <a:latin typeface="Andalus" panose="02020603050405020304" pitchFamily="18" charset="-78"/>
                <a:cs typeface="Andalus" panose="02020603050405020304" pitchFamily="18" charset="-78"/>
              </a:rPr>
              <a:t>2. Data Section</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Data Link: https://en.wikipedia.org/wiki/List_of_postal_codes_of_Canada:_M</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Will use Scarborough dataset which we scrapped from </a:t>
            </a:r>
            <a:r>
              <a:rPr lang="en-US" sz="2000" b="0" i="0" dirty="0" err="1">
                <a:effectLst/>
                <a:latin typeface="Andalus" panose="02020603050405020304" pitchFamily="18" charset="-78"/>
                <a:cs typeface="Andalus" panose="02020603050405020304" pitchFamily="18" charset="-78"/>
              </a:rPr>
              <a:t>wikipedia</a:t>
            </a:r>
            <a:r>
              <a:rPr lang="en-US" sz="2000" b="0" i="0" dirty="0">
                <a:effectLst/>
                <a:latin typeface="Andalus" panose="02020603050405020304" pitchFamily="18" charset="-78"/>
                <a:cs typeface="Andalus" panose="02020603050405020304" pitchFamily="18" charset="-78"/>
              </a:rPr>
              <a:t> on Week 3. Dataset consisting of latitude and longitude, zip codes.</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Foursquare API Data:</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We will need data about different venues in different neighborhoods of that specific borough.</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br>
              <a:rPr lang="en-US" sz="2000" b="0" i="0" dirty="0">
                <a:effectLst/>
                <a:latin typeface="Andalus" panose="02020603050405020304" pitchFamily="18" charset="-78"/>
                <a:cs typeface="Andalus" panose="02020603050405020304" pitchFamily="18" charset="-78"/>
              </a:rPr>
            </a:br>
            <a:r>
              <a:rPr lang="en-US" sz="2000" b="0" i="0" dirty="0">
                <a:effectLst/>
                <a:latin typeface="Andalus" panose="02020603050405020304" pitchFamily="18" charset="-78"/>
                <a:cs typeface="Andalus" panose="02020603050405020304" pitchFamily="18" charset="-78"/>
              </a:rPr>
              <a:t>After finding the list of neighborhoods, we then connect to the Foursquare API to gather information about venues inside each and every neighborhood. For each neighborhood, we have chosen the radius to be 100 meter.</a:t>
            </a:r>
            <a:br>
              <a:rPr lang="en-US" sz="2000" b="0" i="0" dirty="0">
                <a:effectLst/>
                <a:latin typeface="Andalus" panose="02020603050405020304" pitchFamily="18" charset="-78"/>
                <a:cs typeface="Andalus" panose="02020603050405020304" pitchFamily="18" charset="-78"/>
              </a:rPr>
            </a:br>
            <a:endParaRPr lang="en-US" sz="2000"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2600146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036CC-580F-441E-8373-B9DE88892431}"/>
              </a:ext>
            </a:extLst>
          </p:cNvPr>
          <p:cNvSpPr>
            <a:spLocks noGrp="1"/>
          </p:cNvSpPr>
          <p:nvPr>
            <p:ph type="title"/>
          </p:nvPr>
        </p:nvSpPr>
        <p:spPr>
          <a:xfrm>
            <a:off x="1141413" y="618518"/>
            <a:ext cx="9905998" cy="5915632"/>
          </a:xfrm>
        </p:spPr>
        <p:txBody>
          <a:bodyPr>
            <a:normAutofit/>
          </a:bodyPr>
          <a:lstStyle/>
          <a:p>
            <a:r>
              <a:rPr lang="en-US" sz="2500" b="0" i="0" dirty="0">
                <a:effectLst/>
                <a:latin typeface="Andalus" panose="02020603050405020304" pitchFamily="18" charset="-78"/>
                <a:cs typeface="Andalus" panose="02020603050405020304" pitchFamily="18" charset="-78"/>
              </a:rPr>
              <a:t>The data retrieved from Foursquare contained information of venues within a specified distance of the longitude and latitude of the postcodes. The information o</a:t>
            </a:r>
            <a:br>
              <a:rPr lang="en-US" sz="2500" b="0" i="0" dirty="0">
                <a:effectLst/>
                <a:latin typeface="Andalus" panose="02020603050405020304" pitchFamily="18" charset="-78"/>
                <a:cs typeface="Andalus" panose="02020603050405020304" pitchFamily="18" charset="-78"/>
              </a:rPr>
            </a:br>
            <a:r>
              <a:rPr lang="en-US" sz="2500" b="0" i="0" dirty="0" err="1">
                <a:effectLst/>
                <a:latin typeface="Andalus" panose="02020603050405020304" pitchFamily="18" charset="-78"/>
                <a:cs typeface="Andalus" panose="02020603050405020304" pitchFamily="18" charset="-78"/>
              </a:rPr>
              <a:t>btained</a:t>
            </a:r>
            <a:r>
              <a:rPr lang="en-US" sz="2500" b="0" i="0" dirty="0">
                <a:effectLst/>
                <a:latin typeface="Andalus" panose="02020603050405020304" pitchFamily="18" charset="-78"/>
                <a:cs typeface="Andalus" panose="02020603050405020304" pitchFamily="18" charset="-78"/>
              </a:rPr>
              <a:t> per venue as follows:</a:t>
            </a:r>
            <a:br>
              <a:rPr lang="en-US" sz="2500" b="0" i="0" dirty="0">
                <a:effectLst/>
                <a:latin typeface="Andalus" panose="02020603050405020304" pitchFamily="18" charset="-78"/>
                <a:cs typeface="Andalus" panose="02020603050405020304" pitchFamily="18" charset="-78"/>
              </a:rPr>
            </a:b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1. Neighborhood</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2. Neighborhood Latitude</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3. Neighborhood Longitude</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4. Venue</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5. Name of the venue e.g. the name of a store or restaurant</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6. Venue Latitude</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7. Venue Longitude</a:t>
            </a:r>
            <a:br>
              <a:rPr lang="en-US" sz="2500" b="0" i="0" dirty="0">
                <a:effectLst/>
                <a:latin typeface="Andalus" panose="02020603050405020304" pitchFamily="18" charset="-78"/>
                <a:cs typeface="Andalus" panose="02020603050405020304" pitchFamily="18" charset="-78"/>
              </a:rPr>
            </a:br>
            <a:r>
              <a:rPr lang="en-US" sz="2500" b="0" i="0" dirty="0">
                <a:effectLst/>
                <a:latin typeface="Andalus" panose="02020603050405020304" pitchFamily="18" charset="-78"/>
                <a:cs typeface="Andalus" panose="02020603050405020304" pitchFamily="18" charset="-78"/>
              </a:rPr>
              <a:t>8. Venue Category</a:t>
            </a:r>
            <a:endParaRPr lang="en-US" sz="2500"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3920294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C1B57-4DC7-4CAA-A09A-A8800AB23856}"/>
              </a:ext>
            </a:extLst>
          </p:cNvPr>
          <p:cNvSpPr>
            <a:spLocks noGrp="1"/>
          </p:cNvSpPr>
          <p:nvPr>
            <p:ph type="title"/>
          </p:nvPr>
        </p:nvSpPr>
        <p:spPr/>
        <p:txBody>
          <a:bodyPr/>
          <a:lstStyle/>
          <a:p>
            <a:r>
              <a:rPr lang="en-US" b="1" i="0" dirty="0">
                <a:solidFill>
                  <a:srgbClr val="333333"/>
                </a:solidFill>
                <a:effectLst/>
                <a:latin typeface="Arial" panose="020B0604020202020204" pitchFamily="34" charset="0"/>
              </a:rPr>
              <a:t>Map of Scarborough</a:t>
            </a:r>
            <a:endParaRPr lang="en-US" dirty="0"/>
          </a:p>
        </p:txBody>
      </p:sp>
      <p:pic>
        <p:nvPicPr>
          <p:cNvPr id="5" name="Content Placeholder 4">
            <a:extLst>
              <a:ext uri="{FF2B5EF4-FFF2-40B4-BE49-F238E27FC236}">
                <a16:creationId xmlns:a16="http://schemas.microsoft.com/office/drawing/2014/main" id="{C601D1BB-1674-415B-A3B5-56716854B958}"/>
              </a:ext>
            </a:extLst>
          </p:cNvPr>
          <p:cNvPicPr>
            <a:picLocks noGrp="1" noChangeAspect="1"/>
          </p:cNvPicPr>
          <p:nvPr>
            <p:ph idx="1"/>
          </p:nvPr>
        </p:nvPicPr>
        <p:blipFill>
          <a:blip r:embed="rId2"/>
          <a:stretch>
            <a:fillRect/>
          </a:stretch>
        </p:blipFill>
        <p:spPr>
          <a:xfrm>
            <a:off x="1141414" y="1771650"/>
            <a:ext cx="10231436" cy="4248150"/>
          </a:xfrm>
        </p:spPr>
      </p:pic>
    </p:spTree>
    <p:extLst>
      <p:ext uri="{BB962C8B-B14F-4D97-AF65-F5344CB8AC3E}">
        <p14:creationId xmlns:p14="http://schemas.microsoft.com/office/powerpoint/2010/main" val="20902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89044-0656-4B09-B060-D7E6D15AEDA2}"/>
              </a:ext>
            </a:extLst>
          </p:cNvPr>
          <p:cNvSpPr>
            <a:spLocks noGrp="1"/>
          </p:cNvSpPr>
          <p:nvPr>
            <p:ph type="title"/>
          </p:nvPr>
        </p:nvSpPr>
        <p:spPr>
          <a:xfrm>
            <a:off x="1141413" y="618518"/>
            <a:ext cx="9905998" cy="5401282"/>
          </a:xfrm>
        </p:spPr>
        <p:txBody>
          <a:bodyPr>
            <a:normAutofit fontScale="90000"/>
          </a:bodyPr>
          <a:lstStyle/>
          <a:p>
            <a:r>
              <a:rPr lang="en-US" b="0" i="0" dirty="0">
                <a:effectLst/>
                <a:latin typeface="Andalus" panose="02020603050405020304" pitchFamily="18" charset="-78"/>
                <a:cs typeface="Andalus" panose="02020603050405020304" pitchFamily="18" charset="-78"/>
              </a:rPr>
              <a:t>3. Methodology Section</a:t>
            </a:r>
            <a:br>
              <a:rPr lang="en-US" b="0" i="0" dirty="0">
                <a:effectLst/>
                <a:latin typeface="Andalus" panose="02020603050405020304" pitchFamily="18" charset="-78"/>
                <a:cs typeface="Andalus" panose="02020603050405020304" pitchFamily="18" charset="-78"/>
              </a:rPr>
            </a:br>
            <a:r>
              <a:rPr lang="en-US" b="0" i="0" dirty="0">
                <a:effectLst/>
                <a:latin typeface="Andalus" panose="02020603050405020304" pitchFamily="18" charset="-78"/>
                <a:cs typeface="Andalus" panose="02020603050405020304" pitchFamily="18" charset="-78"/>
              </a:rPr>
              <a:t>Clustering Approach:</a:t>
            </a:r>
            <a:br>
              <a:rPr lang="en-US" b="0" i="0" dirty="0">
                <a:effectLst/>
                <a:latin typeface="Andalus" panose="02020603050405020304" pitchFamily="18" charset="-78"/>
                <a:cs typeface="Andalus" panose="02020603050405020304" pitchFamily="18" charset="-78"/>
              </a:rPr>
            </a:br>
            <a:r>
              <a:rPr lang="en-US" b="0" i="0" dirty="0">
                <a:effectLst/>
                <a:latin typeface="Andalus" panose="02020603050405020304" pitchFamily="18" charset="-78"/>
                <a:cs typeface="Andalus" panose="02020603050405020304" pitchFamily="18" charset="-78"/>
              </a:rPr>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br>
              <a:rPr lang="en-US" b="0" i="0" dirty="0">
                <a:effectLst/>
                <a:latin typeface="Andalus" panose="02020603050405020304" pitchFamily="18" charset="-78"/>
                <a:cs typeface="Andalus" panose="02020603050405020304" pitchFamily="18" charset="-78"/>
              </a:rPr>
            </a:br>
            <a:endParaRPr lang="en-US" dirty="0">
              <a:latin typeface="Andalus" panose="02020603050405020304" pitchFamily="18" charset="-78"/>
              <a:cs typeface="Andalus" panose="02020603050405020304" pitchFamily="18" charset="-78"/>
            </a:endParaRPr>
          </a:p>
        </p:txBody>
      </p:sp>
    </p:spTree>
    <p:extLst>
      <p:ext uri="{BB962C8B-B14F-4D97-AF65-F5344CB8AC3E}">
        <p14:creationId xmlns:p14="http://schemas.microsoft.com/office/powerpoint/2010/main" val="2335049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E67F2-7392-4E1A-8048-596F370B0391}"/>
              </a:ext>
            </a:extLst>
          </p:cNvPr>
          <p:cNvSpPr>
            <a:spLocks noGrp="1"/>
          </p:cNvSpPr>
          <p:nvPr>
            <p:ph type="title"/>
          </p:nvPr>
        </p:nvSpPr>
        <p:spPr/>
        <p:txBody>
          <a:bodyPr>
            <a:normAutofit/>
          </a:bodyPr>
          <a:lstStyle/>
          <a:p>
            <a:r>
              <a:rPr lang="en-US" sz="2000" b="1" i="0" dirty="0">
                <a:effectLst/>
                <a:latin typeface="Arial" panose="020B0604020202020204" pitchFamily="34" charset="0"/>
              </a:rPr>
              <a:t>Using K-Means Clustering Approach</a:t>
            </a:r>
            <a:r>
              <a:rPr lang="en-US" sz="2000" b="0" i="0" dirty="0">
                <a:effectLst/>
                <a:latin typeface="Arial" panose="020B0604020202020204" pitchFamily="34" charset="0"/>
              </a:rPr>
              <a:t> | Most Common Venue</a:t>
            </a:r>
            <a:endParaRPr lang="en-US" sz="2000" dirty="0"/>
          </a:p>
        </p:txBody>
      </p:sp>
      <p:pic>
        <p:nvPicPr>
          <p:cNvPr id="5" name="Content Placeholder 4">
            <a:extLst>
              <a:ext uri="{FF2B5EF4-FFF2-40B4-BE49-F238E27FC236}">
                <a16:creationId xmlns:a16="http://schemas.microsoft.com/office/drawing/2014/main" id="{47C23006-46BB-412B-BC83-846FDC2F304F}"/>
              </a:ext>
            </a:extLst>
          </p:cNvPr>
          <p:cNvPicPr>
            <a:picLocks noGrp="1" noChangeAspect="1"/>
          </p:cNvPicPr>
          <p:nvPr>
            <p:ph idx="1"/>
          </p:nvPr>
        </p:nvPicPr>
        <p:blipFill>
          <a:blip r:embed="rId2"/>
          <a:stretch>
            <a:fillRect/>
          </a:stretch>
        </p:blipFill>
        <p:spPr>
          <a:xfrm>
            <a:off x="1141413" y="1619250"/>
            <a:ext cx="9905998" cy="4620232"/>
          </a:xfrm>
        </p:spPr>
      </p:pic>
    </p:spTree>
    <p:extLst>
      <p:ext uri="{BB962C8B-B14F-4D97-AF65-F5344CB8AC3E}">
        <p14:creationId xmlns:p14="http://schemas.microsoft.com/office/powerpoint/2010/main" val="2301683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3DBFF-E031-4D95-AC70-CC3B517A979A}"/>
              </a:ext>
            </a:extLst>
          </p:cNvPr>
          <p:cNvSpPr>
            <a:spLocks noGrp="1"/>
          </p:cNvSpPr>
          <p:nvPr>
            <p:ph type="title"/>
          </p:nvPr>
        </p:nvSpPr>
        <p:spPr/>
        <p:txBody>
          <a:bodyPr>
            <a:normAutofit/>
          </a:bodyPr>
          <a:lstStyle/>
          <a:p>
            <a:r>
              <a:rPr lang="en-US" sz="2000" b="1" i="0" dirty="0">
                <a:effectLst/>
                <a:latin typeface="Arial" panose="020B0604020202020204" pitchFamily="34" charset="0"/>
              </a:rPr>
              <a:t>Most Common Venues near Neighborhood</a:t>
            </a:r>
            <a:r>
              <a:rPr lang="en-US" sz="2000" b="0" i="0" dirty="0">
                <a:effectLst/>
                <a:latin typeface="Arial" panose="020B0604020202020204" pitchFamily="34" charset="0"/>
              </a:rPr>
              <a:t> | Using Clustering</a:t>
            </a:r>
            <a:endParaRPr lang="en-US" sz="2000" dirty="0"/>
          </a:p>
        </p:txBody>
      </p:sp>
      <p:pic>
        <p:nvPicPr>
          <p:cNvPr id="5" name="Content Placeholder 4">
            <a:extLst>
              <a:ext uri="{FF2B5EF4-FFF2-40B4-BE49-F238E27FC236}">
                <a16:creationId xmlns:a16="http://schemas.microsoft.com/office/drawing/2014/main" id="{27F9223B-E1BC-4203-9752-D351C2074039}"/>
              </a:ext>
            </a:extLst>
          </p:cNvPr>
          <p:cNvPicPr>
            <a:picLocks noGrp="1" noChangeAspect="1"/>
          </p:cNvPicPr>
          <p:nvPr>
            <p:ph idx="1"/>
          </p:nvPr>
        </p:nvPicPr>
        <p:blipFill>
          <a:blip r:embed="rId2"/>
          <a:stretch>
            <a:fillRect/>
          </a:stretch>
        </p:blipFill>
        <p:spPr>
          <a:xfrm>
            <a:off x="1141413" y="1752600"/>
            <a:ext cx="9905997" cy="4343400"/>
          </a:xfrm>
        </p:spPr>
      </p:pic>
    </p:spTree>
    <p:extLst>
      <p:ext uri="{BB962C8B-B14F-4D97-AF65-F5344CB8AC3E}">
        <p14:creationId xmlns:p14="http://schemas.microsoft.com/office/powerpoint/2010/main" val="555157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docProps/app.xml><?xml version="1.0" encoding="utf-8"?>
<Properties xmlns="http://schemas.openxmlformats.org/officeDocument/2006/extended-properties" xmlns:vt="http://schemas.openxmlformats.org/officeDocument/2006/docPropsVTypes">
  <Template>TM04033919[[fn=Circuit]]</Template>
  <TotalTime>28</TotalTime>
  <Words>1234</Words>
  <Application>Microsoft Office PowerPoint</Application>
  <PresentationFormat>Widescreen</PresentationFormat>
  <Paragraphs>17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Andalus</vt:lpstr>
      <vt:lpstr>Arial</vt:lpstr>
      <vt:lpstr>Impact</vt:lpstr>
      <vt:lpstr>Lincoln-ProximaNova-Reg</vt:lpstr>
      <vt:lpstr>Tw Cen MT</vt:lpstr>
      <vt:lpstr>Circuit</vt:lpstr>
      <vt:lpstr>Capstone Project – The Battle of Neighborhoods | Finding a Better Place in Scarborough, Toronto</vt:lpstr>
      <vt:lpstr>1. Introduction: The purpose of this Capstone Project is to help people in exploring better facilities around their neighborhood. It will help people making smart and efficient decision on selecting great neighborhood out of numbers of other neighborhoods in Scarborough, Toranto. Lots of people are migrating to various states of Canada and needed lots of research for good housing prices and reputated schools for their children. This project is for those people who are looking for better neighborhoods. For ease of accessing to Cafe, School, Super market, medical shops, grocery shops, mall, theatre, hospital, like minded people, etc. </vt:lpstr>
      <vt:lpstr>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freash and waste water and excrement conveyed in sewers and recreational facilities. It will help people to get awareness of the area and neighborhood before moving to a new city, state, country or place for their work or to start a new fresh life. </vt:lpstr>
      <vt:lpstr>2. Data Section Data Link: https://en.wikipedia.org/wiki/List_of_postal_codes_of_Canada:_M Will use Scarborough dataset which we scrapped from wikipedia on Week 3. Dataset consisting of latitude and longitude, zip codes. Foursquare API Data: We will need data about different venues in different neighborhoods of that specific borough. 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 After finding the list of neighborhoods, we then connect to the Foursquare API to gather information about venues inside each and every neighborhood. For each neighborhood, we have chosen the radius to be 100 meter. </vt:lpstr>
      <vt:lpstr>The data retrieved from Foursquare contained information of venues within a specified distance of the longitude and latitude of the postcodes. The information o btained per venue as follows:  1. Neighborhood 2. Neighborhood Latitude 3. Neighborhood Longitude 4. Venue 5. Name of the venue e.g. the name of a store or restaurant 6. Venue Latitude 7. Venue Longitude 8. Venue Category</vt:lpstr>
      <vt:lpstr>Map of Scarborough</vt:lpstr>
      <vt:lpstr>3. Methodology Section Clustering Approach: 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 </vt:lpstr>
      <vt:lpstr>Using K-Means Clustering Approach | Most Common Venue</vt:lpstr>
      <vt:lpstr>Most Common Venues near Neighborhood | Using Clustering</vt:lpstr>
      <vt:lpstr>Work Flow: Using credentials of Foursquare API features of near-by places of the neighborhoods would be mined. Due to http request limitations the number of places per neighborhood parameter would reasonably be set to 100 and the radius parameter would be set to 500. would be set to 500. </vt:lpstr>
      <vt:lpstr>4. Results Section Map of Clusters in Scarborough </vt:lpstr>
      <vt:lpstr>Average Housing Price by Clusters in Scarborough</vt:lpstr>
      <vt:lpstr>School Ratings by Clusters in Scarborough</vt:lpstr>
      <vt:lpstr>The Location: 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 Foursquare API: This Capstone project have used Four-square API as its prime data gathering source as it has a database of millions of places, especially their places API which provides the ability to perform location search, location sharing and details about a business. </vt:lpstr>
      <vt:lpstr>5. Discussion Section Problem Which Tried to Solve: The major purpose of this project, is to suggest a better neighborhood in a new city for the person who are shiffting there. Social presence in society in terms of like minded people. Connectivity to the airport, bus stand, city center, markets and other daily needs things nearby.  Sorted list of house in terms of housing prices in a ascending or descending order Sorted list of schools in terms of location, fees, rating and reviews</vt:lpstr>
      <vt:lpstr>6. Conclusion Section In this Capstone project, using k-means cluster algorithm I separated the neighborhood into 10(Ten) different clusters and for 103 different latitude and longitude from dataset, which have very-similar neighborhoods around them. Using the charts above results presented to a particular neighborhood based on average house prices and school rating have been made.  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vt:lpstr>
      <vt:lpstr>Future Works: This Capstone project can be continued for making it more precise in terms to find best house in Scarborough. Best means on the basis of all required things(daily needs or things we need to live a better life) around and also in terms of cost effective.  Libraries Which are Used to Develope the Project: Pandas: For creating and manipulating dataframes.  Folium: Python visualization library would be used to visualize the neighborhoods cluster distribution of using interactive leaflet map.  Scikit Learn: For importing k-means clustering.  JSON: Library to handle JSON files.  XML: To separate data from presentation and XML stores data in plain text format.  Geocoder: To retrieve Location Data.  Beautiful Soup and Requests: To scrap and library to handle http requests.  Matplotlib: Python Plotting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 Finding a Better Place in Scarborough, Toronto</dc:title>
  <dc:creator>Abdelrhman</dc:creator>
  <cp:lastModifiedBy>Abdelrhman</cp:lastModifiedBy>
  <cp:revision>4</cp:revision>
  <dcterms:created xsi:type="dcterms:W3CDTF">2020-12-01T18:54:37Z</dcterms:created>
  <dcterms:modified xsi:type="dcterms:W3CDTF">2020-12-01T19:22:45Z</dcterms:modified>
</cp:coreProperties>
</file>

<file path=docProps/thumbnail.jpeg>
</file>